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72" r:id="rId12"/>
    <p:sldId id="273" r:id="rId1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2505A-BA63-41DC-A253-820736D2EB06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E3C5A-F572-4539-B23A-8B92C118D0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0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D7AD-19BD-48C4-9E2F-19A6B9E072B1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55701-F11E-414B-818E-CD2F6259C8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62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892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274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29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6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1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65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628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82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2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50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5701-F11E-414B-818E-CD2F6259C87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82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11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29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15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12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0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28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15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01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75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4F6D-D598-401F-9B42-D67B7122FE6D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C7B3-CC52-44F8-BC4A-89E9050FFD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88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1389926"/>
            <a:ext cx="9143999" cy="1433193"/>
          </a:xfrm>
        </p:spPr>
        <p:txBody>
          <a:bodyPr>
            <a:normAutofit/>
          </a:bodyPr>
          <a:lstStyle/>
          <a:p>
            <a:r>
              <a:rPr lang="cs-CZ" sz="4800" dirty="0" smtClean="0"/>
              <a:t>Vliv a význam bezobratlých v systémech intenzivního chovu ryb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16123" y="5683323"/>
            <a:ext cx="1534571" cy="33480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Lukáš Mareš</a:t>
            </a:r>
            <a:endParaRPr lang="cs-CZ" dirty="0"/>
          </a:p>
        </p:txBody>
      </p:sp>
      <p:pic>
        <p:nvPicPr>
          <p:cNvPr id="1026" name="Picture 2" descr="http://www.ryby-chovprodej.cz/photos/foto/letak30336-dvoustupnovy_biofiltr-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97" y="2823119"/>
            <a:ext cx="4260006" cy="31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ybarstvi.eu/soubory%20rybari/lista%20uvod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47"/>
            <a:ext cx="9144000" cy="9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6457890"/>
            <a:ext cx="7588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Tento výzkum je podpořen interním grantovým projektem č. IP 12_2016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856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Metodika disertační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4641" y="1825625"/>
            <a:ext cx="8274718" cy="4351338"/>
          </a:xfrm>
        </p:spPr>
        <p:txBody>
          <a:bodyPr>
            <a:normAutofit/>
          </a:bodyPr>
          <a:lstStyle/>
          <a:p>
            <a:r>
              <a:rPr lang="cs-CZ" sz="2600" dirty="0" smtClean="0"/>
              <a:t>eliminace mechovek v intenzivních systémech chovu</a:t>
            </a:r>
          </a:p>
          <a:p>
            <a:r>
              <a:rPr lang="cs-CZ" sz="2600" dirty="0" smtClean="0"/>
              <a:t>modelový druh </a:t>
            </a:r>
            <a:r>
              <a:rPr lang="cs-CZ" sz="2600" i="1" dirty="0" err="1" smtClean="0"/>
              <a:t>Plumatella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emarginata</a:t>
            </a:r>
            <a:endParaRPr lang="cs-CZ" sz="2600" dirty="0" smtClean="0"/>
          </a:p>
          <a:p>
            <a:r>
              <a:rPr lang="cs-CZ" sz="2600" dirty="0" smtClean="0"/>
              <a:t>vybrané chemikálie běžně používané v rybářství pro dezinfekci (formaldehyd, Savo, </a:t>
            </a:r>
            <a:r>
              <a:rPr lang="cs-CZ" sz="2600" dirty="0" err="1" smtClean="0"/>
              <a:t>Persteril</a:t>
            </a:r>
            <a:r>
              <a:rPr lang="cs-CZ" sz="2600" dirty="0" smtClean="0"/>
              <a:t>, atd</a:t>
            </a:r>
            <a:r>
              <a:rPr lang="cs-CZ" sz="2600" dirty="0"/>
              <a:t>.</a:t>
            </a:r>
            <a:r>
              <a:rPr lang="cs-CZ" sz="2600" dirty="0" smtClean="0"/>
              <a:t>)</a:t>
            </a:r>
          </a:p>
          <a:p>
            <a:r>
              <a:rPr lang="cs-CZ" sz="2600" dirty="0" smtClean="0"/>
              <a:t>vliv různých koncentrací na přežití dospělých mechovek</a:t>
            </a:r>
          </a:p>
          <a:p>
            <a:r>
              <a:rPr lang="cs-CZ" sz="2600" dirty="0" smtClean="0"/>
              <a:t>totožný postup i v případě statoblastů mechovek a dalších organismů jako např. beruška vodní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72621"/>
            <a:ext cx="7886700" cy="1325563"/>
          </a:xfrm>
        </p:spPr>
        <p:txBody>
          <a:bodyPr/>
          <a:lstStyle/>
          <a:p>
            <a:pPr algn="ctr"/>
            <a:r>
              <a:rPr lang="cs-CZ" dirty="0" smtClean="0"/>
              <a:t>Stav rozpracování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77580"/>
            <a:ext cx="78867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monitoring výskytu bezobratlých na systému v </a:t>
            </a:r>
            <a:r>
              <a:rPr lang="cs-CZ" dirty="0" err="1" smtClean="0"/>
              <a:t>Pravíkově</a:t>
            </a:r>
            <a:r>
              <a:rPr lang="cs-CZ" dirty="0" smtClean="0"/>
              <a:t> již v sezoně 2015, zahájeny odběry 2016</a:t>
            </a:r>
          </a:p>
          <a:p>
            <a:r>
              <a:rPr lang="cs-CZ" dirty="0" smtClean="0"/>
              <a:t>v </a:t>
            </a:r>
            <a:r>
              <a:rPr lang="cs-CZ" dirty="0"/>
              <a:t>letošním roce odběry i na dalších </a:t>
            </a:r>
            <a:r>
              <a:rPr lang="cs-CZ" dirty="0" smtClean="0"/>
              <a:t>zařízeních</a:t>
            </a:r>
          </a:p>
          <a:p>
            <a:r>
              <a:rPr lang="cs-CZ" dirty="0" smtClean="0"/>
              <a:t>v laboratoři probíhá testování vybraných chemikálií na modelovém druhu </a:t>
            </a:r>
            <a:r>
              <a:rPr lang="cs-CZ" i="1" dirty="0" err="1" smtClean="0"/>
              <a:t>Plumatella</a:t>
            </a:r>
            <a:r>
              <a:rPr lang="cs-CZ" i="1" dirty="0" smtClean="0"/>
              <a:t> </a:t>
            </a:r>
            <a:r>
              <a:rPr lang="cs-CZ" i="1" dirty="0" err="1" smtClean="0"/>
              <a:t>emarginata</a:t>
            </a:r>
            <a:endParaRPr lang="cs-CZ" i="1" dirty="0" smtClean="0"/>
          </a:p>
          <a:p>
            <a:r>
              <a:rPr lang="cs-CZ" dirty="0" smtClean="0"/>
              <a:t>testování chemikálií i na další druzích mechovek přivezených z terénu</a:t>
            </a:r>
          </a:p>
          <a:p>
            <a:r>
              <a:rPr lang="cs-CZ" dirty="0" err="1" smtClean="0"/>
              <a:t>screening</a:t>
            </a:r>
            <a:r>
              <a:rPr lang="cs-CZ" dirty="0" smtClean="0"/>
              <a:t> rybomorek v koloniích mechovek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5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49" y="178089"/>
            <a:ext cx="7886700" cy="1325563"/>
          </a:xfrm>
        </p:spPr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0" t="8753" r="30554" b="7597"/>
          <a:stretch/>
        </p:blipFill>
        <p:spPr>
          <a:xfrm>
            <a:off x="1007610" y="1645053"/>
            <a:ext cx="2581604" cy="449933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70353" y="391370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latin typeface="TriviaSeznam"/>
              </a:rPr>
              <a:t>Ing. Lukáš </a:t>
            </a:r>
            <a:r>
              <a:rPr lang="cs-CZ" dirty="0">
                <a:latin typeface="TriviaSeznam"/>
              </a:rPr>
              <a:t>Mareš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latin typeface="TriviaSeznam"/>
              </a:rPr>
              <a:t>Oddělení rybářství a hydrobiologie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latin typeface="TriviaSeznam"/>
              </a:rPr>
              <a:t>Mendelova univerzita v Brně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latin typeface="TriviaSeznam"/>
              </a:rPr>
              <a:t>Zemědělská 1, 613 00 Brno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latin typeface="TriviaSeznam"/>
              </a:rPr>
              <a:t>www.rybarstvi.eu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latin typeface="TriviaSeznam"/>
              </a:rPr>
              <a:t>tel. +420 545 133 525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latin typeface="TriviaSeznam"/>
              </a:rPr>
              <a:t>mobil +420 606 130 468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latin typeface="TriviaSeznam"/>
              </a:rPr>
              <a:t>e-mail: xmares6@email.cz</a:t>
            </a:r>
            <a:endParaRPr lang="cs-CZ" dirty="0"/>
          </a:p>
        </p:txBody>
      </p:sp>
      <p:pic>
        <p:nvPicPr>
          <p:cNvPr id="1028" name="Picture 4" descr="http://rybarstvi.eu/soubory%20rybari/logo%20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54" y="1389352"/>
            <a:ext cx="3855383" cy="20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27861"/>
            <a:ext cx="7886700" cy="994172"/>
          </a:xfrm>
        </p:spPr>
        <p:txBody>
          <a:bodyPr/>
          <a:lstStyle/>
          <a:p>
            <a:pPr algn="ctr"/>
            <a:r>
              <a:rPr lang="cs-CZ" dirty="0" smtClean="0"/>
              <a:t>Intenzivní systémy chovu ryb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55885"/>
            <a:ext cx="8274718" cy="404939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vysoká produkce z jednotky plochy</a:t>
            </a:r>
          </a:p>
          <a:p>
            <a:r>
              <a:rPr lang="cs-CZ" dirty="0" smtClean="0"/>
              <a:t>výlučná závislost na krmných směsích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Průtočné systémy</a:t>
            </a:r>
          </a:p>
          <a:p>
            <a:r>
              <a:rPr lang="cs-CZ" dirty="0" smtClean="0"/>
              <a:t>voda protéká jednotlivými částmi, po použití odtéká pryč</a:t>
            </a:r>
          </a:p>
          <a:p>
            <a:r>
              <a:rPr lang="cs-CZ" dirty="0" smtClean="0"/>
              <a:t>značné nároky na zdroj vody</a:t>
            </a:r>
          </a:p>
          <a:p>
            <a:r>
              <a:rPr lang="cs-CZ" dirty="0" smtClean="0"/>
              <a:t>nižší pořizovací náklady</a:t>
            </a:r>
          </a:p>
          <a:p>
            <a:r>
              <a:rPr lang="cs-CZ" dirty="0" smtClean="0"/>
              <a:t>menší nároky na čištění vody</a:t>
            </a:r>
          </a:p>
          <a:p>
            <a:r>
              <a:rPr lang="cs-CZ" dirty="0" smtClean="0"/>
              <a:t>jednodušší obsluha a provoz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6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28648" y="291766"/>
            <a:ext cx="7886700" cy="994172"/>
          </a:xfrm>
        </p:spPr>
        <p:txBody>
          <a:bodyPr/>
          <a:lstStyle/>
          <a:p>
            <a:pPr algn="ctr"/>
            <a:r>
              <a:rPr lang="cs-CZ" dirty="0" smtClean="0"/>
              <a:t>Intenzivní systémy chovu ryb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655" y="1682980"/>
            <a:ext cx="8262687" cy="38996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700" dirty="0" smtClean="0"/>
              <a:t>Recirkulační systémy</a:t>
            </a:r>
          </a:p>
          <a:p>
            <a:r>
              <a:rPr lang="cs-CZ" sz="3700" dirty="0" smtClean="0"/>
              <a:t>opakované využití vody a vrácení do provozu (nízká potřeba vody)</a:t>
            </a:r>
          </a:p>
          <a:p>
            <a:r>
              <a:rPr lang="cs-CZ" sz="3700" dirty="0" smtClean="0"/>
              <a:t>vysoké nároky na kvalitu vody</a:t>
            </a:r>
          </a:p>
          <a:p>
            <a:r>
              <a:rPr lang="cs-CZ" sz="3700" dirty="0" smtClean="0"/>
              <a:t>vyšší nároky na obsluhu</a:t>
            </a:r>
          </a:p>
          <a:p>
            <a:r>
              <a:rPr lang="cs-CZ" sz="3700" dirty="0" smtClean="0"/>
              <a:t>vyšší pořizovací náklady</a:t>
            </a:r>
          </a:p>
          <a:p>
            <a:endParaRPr lang="cs-CZ" sz="3700" dirty="0"/>
          </a:p>
          <a:p>
            <a:r>
              <a:rPr lang="cs-CZ" sz="3700" dirty="0" smtClean="0"/>
              <a:t>řešení </a:t>
            </a:r>
            <a:r>
              <a:rPr lang="cs-CZ" sz="3700" dirty="0"/>
              <a:t>pro zachování konkurenceschopnosti v produkčním </a:t>
            </a:r>
            <a:r>
              <a:rPr lang="cs-CZ" sz="3700" dirty="0" smtClean="0"/>
              <a:t>rybářství (rostoucí ceny krmiva, energií a zpřísňující </a:t>
            </a:r>
            <a:r>
              <a:rPr lang="cs-CZ" sz="3700" dirty="0"/>
              <a:t>se </a:t>
            </a:r>
            <a:r>
              <a:rPr lang="cs-CZ" sz="3700" dirty="0" smtClean="0"/>
              <a:t>normy </a:t>
            </a:r>
            <a:r>
              <a:rPr lang="cs-CZ" sz="3700" dirty="0"/>
              <a:t>pro využívání zdrojů vody v podmínkách </a:t>
            </a:r>
            <a:r>
              <a:rPr lang="cs-CZ" sz="3700" dirty="0" smtClean="0"/>
              <a:t>ČR) </a:t>
            </a:r>
          </a:p>
          <a:p>
            <a:endParaRPr lang="cs-CZ" sz="5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70236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Bezobratlí v intenzivních systémech chovu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284" y="1761802"/>
            <a:ext cx="9035716" cy="3263504"/>
          </a:xfrm>
        </p:spPr>
        <p:txBody>
          <a:bodyPr/>
          <a:lstStyle/>
          <a:p>
            <a:r>
              <a:rPr lang="cs-CZ" dirty="0" smtClean="0"/>
              <a:t>nejčastěji díky zdrojům vody, nasazování ryb, ale i přirozenou cestou dochází k výskytu bezobratlých</a:t>
            </a:r>
          </a:p>
          <a:p>
            <a:r>
              <a:rPr lang="cs-CZ" dirty="0" smtClean="0"/>
              <a:t>pijavky, berušky vodní, mechovky, houbovci, larvy pakomárů, muchničky a další</a:t>
            </a:r>
          </a:p>
          <a:p>
            <a:r>
              <a:rPr lang="cs-CZ" dirty="0" smtClean="0"/>
              <a:t>někteří zástupci systém nijak neovlivňují, jiní mohou být nežádoucí</a:t>
            </a:r>
            <a:endParaRPr lang="cs-CZ" dirty="0"/>
          </a:p>
        </p:txBody>
      </p:sp>
      <p:pic>
        <p:nvPicPr>
          <p:cNvPr id="1026" name="Picture 2" descr="Asellus aquaticus - beruška vodn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99" y="4475547"/>
            <a:ext cx="3022469" cy="22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umatella fungosa - mechovka houbovit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15" y="4475547"/>
            <a:ext cx="1697116" cy="22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093" y="400362"/>
            <a:ext cx="7766489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Nežádoucí bezobratlí v intenzivních systémech chovu ryb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6402" y="2226469"/>
            <a:ext cx="4889281" cy="3263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Beruška vodní (</a:t>
            </a:r>
            <a:r>
              <a:rPr lang="cs-CZ" i="1" dirty="0" err="1" smtClean="0"/>
              <a:t>Asellus</a:t>
            </a:r>
            <a:r>
              <a:rPr lang="cs-CZ" i="1" dirty="0" smtClean="0"/>
              <a:t> </a:t>
            </a:r>
            <a:r>
              <a:rPr lang="cs-CZ" i="1" dirty="0" err="1" smtClean="0"/>
              <a:t>aquaticus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běžný sladkovodní korýš</a:t>
            </a:r>
          </a:p>
          <a:p>
            <a:r>
              <a:rPr lang="cs-CZ" dirty="0" smtClean="0"/>
              <a:t>detrit, rostlinné zbytky</a:t>
            </a:r>
          </a:p>
          <a:p>
            <a:r>
              <a:rPr lang="cs-CZ" dirty="0" smtClean="0"/>
              <a:t>v systémech se živí bakteriálními nárosty </a:t>
            </a:r>
            <a:r>
              <a:rPr lang="cs-CZ" dirty="0" err="1" smtClean="0"/>
              <a:t>biofiltrů</a:t>
            </a:r>
            <a:endParaRPr lang="cs-CZ" dirty="0" smtClean="0"/>
          </a:p>
          <a:p>
            <a:r>
              <a:rPr lang="cs-CZ" dirty="0" smtClean="0"/>
              <a:t>snižuje účinnost biologické filtrace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Asellus aquaticus - beruška vodn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27" y="4155205"/>
            <a:ext cx="3241373" cy="24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ryby-chovprodej.cz/photos/foto/letak30336-dvoustupnovy_biofiltr-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27" y="1577458"/>
            <a:ext cx="3241373" cy="24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39893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Nežádoucí bezobratlí v intenzivních systémech chovu ryb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29043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Mechovky (</a:t>
            </a:r>
            <a:r>
              <a:rPr lang="cs-CZ" sz="2600" dirty="0" err="1"/>
              <a:t>B</a:t>
            </a:r>
            <a:r>
              <a:rPr lang="cs-CZ" sz="2600" dirty="0" err="1" smtClean="0"/>
              <a:t>ryozoa</a:t>
            </a:r>
            <a:r>
              <a:rPr lang="cs-CZ" sz="2600" dirty="0" smtClean="0"/>
              <a:t>)</a:t>
            </a:r>
          </a:p>
          <a:p>
            <a:r>
              <a:rPr lang="cs-CZ" sz="2600" dirty="0" smtClean="0"/>
              <a:t>v ČR asi 10 druhů</a:t>
            </a:r>
          </a:p>
          <a:p>
            <a:r>
              <a:rPr lang="cs-CZ" sz="2600" dirty="0" smtClean="0"/>
              <a:t>koloniální živočichové</a:t>
            </a:r>
          </a:p>
          <a:p>
            <a:r>
              <a:rPr lang="cs-CZ" sz="2600" dirty="0" smtClean="0"/>
              <a:t>hostitelé rybích parazitů rybomorek (</a:t>
            </a:r>
            <a:r>
              <a:rPr lang="cs-CZ" sz="2600" dirty="0" err="1" smtClean="0"/>
              <a:t>Myxozoa</a:t>
            </a:r>
            <a:r>
              <a:rPr lang="cs-CZ" sz="2600" dirty="0" smtClean="0"/>
              <a:t>)</a:t>
            </a:r>
          </a:p>
          <a:p>
            <a:r>
              <a:rPr lang="cs-CZ" sz="2600" dirty="0" smtClean="0"/>
              <a:t>zarůstání elementů </a:t>
            </a:r>
            <a:r>
              <a:rPr lang="cs-CZ" sz="2600" dirty="0" err="1" smtClean="0"/>
              <a:t>biofiltru</a:t>
            </a:r>
            <a:r>
              <a:rPr lang="cs-CZ" sz="2600" dirty="0" smtClean="0"/>
              <a:t> koloniemi a snižování jeho účinnosti</a:t>
            </a:r>
          </a:p>
          <a:p>
            <a:r>
              <a:rPr lang="cs-CZ" sz="2600" dirty="0" smtClean="0"/>
              <a:t>zarůstání rozvodného potrubí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Picture 4" descr="Plumatella fungosa - mechovka houbovit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68" y="4994231"/>
            <a:ext cx="1357395" cy="181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iles.aquadeals.eu/200000442-ed726ee753/RK%20bioeleemen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2547"/>
            <a:ext cx="2524043" cy="18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587" y="131094"/>
            <a:ext cx="7886700" cy="994172"/>
          </a:xfrm>
        </p:spPr>
        <p:txBody>
          <a:bodyPr/>
          <a:lstStyle/>
          <a:p>
            <a:pPr algn="ctr"/>
            <a:r>
              <a:rPr lang="cs-CZ" dirty="0" smtClean="0"/>
              <a:t>Rybomorky (</a:t>
            </a:r>
            <a:r>
              <a:rPr lang="cs-CZ" dirty="0" err="1" smtClean="0"/>
              <a:t>Myxozoa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681" y="1715281"/>
            <a:ext cx="5334840" cy="470958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kmen žahavci (</a:t>
            </a:r>
            <a:r>
              <a:rPr lang="cs-CZ" dirty="0" err="1" smtClean="0"/>
              <a:t>Cnidaria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dvě podtřídy </a:t>
            </a:r>
            <a:r>
              <a:rPr lang="cs-CZ" dirty="0" err="1" smtClean="0"/>
              <a:t>Myxosporea</a:t>
            </a:r>
            <a:r>
              <a:rPr lang="cs-CZ" dirty="0" smtClean="0"/>
              <a:t> a </a:t>
            </a:r>
            <a:r>
              <a:rPr lang="cs-CZ" dirty="0" err="1" smtClean="0"/>
              <a:t>Malacosporea</a:t>
            </a:r>
            <a:endParaRPr lang="cs-CZ" dirty="0" smtClean="0"/>
          </a:p>
          <a:p>
            <a:r>
              <a:rPr lang="cs-CZ" dirty="0" smtClean="0"/>
              <a:t>životní cyklus dvě fáze: </a:t>
            </a:r>
            <a:r>
              <a:rPr lang="cs-CZ" dirty="0" err="1" smtClean="0"/>
              <a:t>aktinosporeovou</a:t>
            </a:r>
            <a:r>
              <a:rPr lang="cs-CZ" dirty="0" smtClean="0"/>
              <a:t> a </a:t>
            </a:r>
            <a:r>
              <a:rPr lang="cs-CZ" dirty="0" err="1" smtClean="0"/>
              <a:t>myxosporeovou</a:t>
            </a:r>
            <a:endParaRPr lang="cs-CZ" dirty="0" smtClean="0"/>
          </a:p>
          <a:p>
            <a:r>
              <a:rPr lang="cs-CZ" dirty="0" smtClean="0"/>
              <a:t>největší pozornost </a:t>
            </a:r>
            <a:r>
              <a:rPr lang="cs-CZ" i="1" dirty="0" err="1" smtClean="0"/>
              <a:t>Tetracapsuloides</a:t>
            </a:r>
            <a:r>
              <a:rPr lang="cs-CZ" i="1" dirty="0" smtClean="0"/>
              <a:t> </a:t>
            </a:r>
            <a:r>
              <a:rPr lang="cs-CZ" i="1" dirty="0" err="1" smtClean="0"/>
              <a:t>bryosalmonae</a:t>
            </a:r>
            <a:endParaRPr lang="cs-CZ" i="1" dirty="0" smtClean="0"/>
          </a:p>
          <a:p>
            <a:r>
              <a:rPr lang="cs-CZ" dirty="0" smtClean="0"/>
              <a:t>původce </a:t>
            </a:r>
            <a:r>
              <a:rPr lang="cs-CZ" dirty="0" err="1" smtClean="0"/>
              <a:t>proliferativního</a:t>
            </a:r>
            <a:r>
              <a:rPr lang="cs-CZ" dirty="0" smtClean="0"/>
              <a:t> onemocnění ledvin (PKD) u lososovitých</a:t>
            </a:r>
          </a:p>
          <a:p>
            <a:r>
              <a:rPr lang="cs-CZ" dirty="0" smtClean="0"/>
              <a:t>parazit v ledvinách, tkáň bují a mizí ledvinné kanálky</a:t>
            </a:r>
          </a:p>
          <a:p>
            <a:r>
              <a:rPr lang="cs-CZ" dirty="0" smtClean="0"/>
              <a:t>úmrtnost až 95-100 %</a:t>
            </a:r>
            <a:endParaRPr lang="cs-CZ" dirty="0"/>
          </a:p>
        </p:txBody>
      </p:sp>
      <p:sp>
        <p:nvSpPr>
          <p:cNvPr id="5" name="AutoShape 4" descr="data:image/jpeg;base64,/9j/4AAQSkZJRgABAQAAAQABAAD/2wCEAAkGBxITEhUSEhIVFRUWFxUVFxcVFhUXGBcXFxUWFxUVFxUYHSggGBolHRUVITEhJSkrLi4uFx8zODMtNygtLisBCgoKDg0OGhAQGi0gHx8tLS0rLSstKy0tLS0tLS0tLS0tLS0rLS0tLS0tLS0tLS0tLS0tLS0tLS0tLS0tLTctLf/AABEIAKgBLAMBIgACEQEDEQH/xAAcAAABBQEBAQAAAAAAAAAAAAACAAEDBAUGBwj/xAA9EAABAwIFAgMFBgQFBQEAAAABAAIRAwQFEiExQVFhBiJxEzKBkaEHFCOxwdFCUmLwcoKi4fEWM0NjwhX/xAAaAQADAQEBAQAAAAAAAAAAAAAAAQIDBAUG/8QAJBEAAgIDAAICAgMBAAAAAAAAAAECEQMSIQQxQVETIjJhcRT/2gAMAwEAAhEDEQA/AOND4Re2Wd7coTXK5j1W0abauqlbXWOK56JOuXJ0K0bQuQpBcAhc2+s7qg9s/qlqH5EaN81qyXO10ROYTuU7aSpKiZSv0Xbe76q7SuIWZTphXG0m9VLRrCTNWjegCSVPQxJ9QwzRvX9lgXFoMsl5Oo0iOeVrYZUjRQ0dEDp7ClG5JWo2qsiyrq2HSpK/0uPrKjTugHOBPKKo7lZN6+KhHp9QEi8cVsdPRuxGmyhfcid1gfeso3R0c9T+kfU/DhDfKNdEjq8Lv3UnZqZ/xNOxHT17rubK5bVYHt2PzB5B7heW21mQQQ49wdZPWV2Hg65Ic6mdnDMPUaH6fkrwzadM8vzcKacl7R1QCIJSkF2HlDpwEyeUAMAnJSShACBSlKEzkAFmTgqIFECgCSUkwciDggAU+ZC4pAIAJr02fVATCHOgCbOnLlAXJsyBUfMDqChdTWo+2cUH3WNTuuZM9ZoyyDwh9mStI0kzKCaZOrM72JTGk5a4oKKpATsWpll0cKJ1ZarLQvOuiN+HhoRshqLMX25U1Ov3V2tYt3hQssGpWi4wY/tZWjZ1IUFvhrJ3KjpPLTCl9OiNp9Ols663bMyFydpVXQ4ZW1Uo2atWXntkwFz2OfhVIIJLvM3vx9F0VMzm9YRU7GnVcBVbmInKZIifRFWZbOH7HM2VOSHO1P5Les/Ra4wKhwyPiUxwMD3XEIeNk/8Adjf2BTB0nZaeCEivTj+aPgRqqFGhVboYcPWD9UWH4o2hWa6vTqtY0++1ucDQxIZJ6cIjBpmeXPCUXTPRyiAVDDMWoXDc9CqyoOcrgSD0cN2nsQrZcuw8ckKEuQFyAlAiUVE4coQpGoAklOga1FKAGhO3dMmQBJmSITNScgBJFyEoCEAFmTZkJCaEAIuSDkwT5UAeBuEKKszqrNcoW0idSuRHsUVG0U/sldFPVQXFVrUwoqVhGm5UdOhyVoWtAnzHlRXNGNQlY1ETSAhrDRVWOU7nyErNFChUQCI5VO6t8pkbFWqA37I7lwc2OU0ymihReQoL1wLhl3O4/VR1bjLvwqjLgiXbuOwTUWzOeRL2aFrXgwV0eFXOoXEU6z2ul2s79lvWFxtqicaKwZlPh3NB4Do4dr8eivW51BWHZXctidtQrlpe+aMrgByYj06qYoqbStM6VgkIvZ+qis6sgK62s2DK3R4suOihWb8FT+8upkkieJ7d1tm8pAat1iJ6eiom6pQQduE6EmyjWw+0uPxA32VYairSJY7TUAlpC6DwjjANMUa1ZzqwLv8AuR5tTGQ/xCI3JO6469LWkupujnseyqDEmPGSp1n0P8zTwUbfYa36PX8ydefYR4sfQEVs1aiP/IPNVZ/jaNXN7jX1XYs8QWuQPFUOaRILQXfkN+yuyGjTa1G0rlL37QLKnofan0pkfmQsyr9qdqNqb/i5jf3S2Qas9AJTLzY/a5RO1B3zJ/IJqf2qOd7ljWfO0NMfPj4o2Cj0lJq87pfahy+wuAOrSwj6kK/afabYOOWoalE/+1mnzaSnYUduXIS5Zdp4htKsezuqLp4FRs/KZWi7USCPXdFoQYKdVsk8n8vpwpmuTAIpgE+ZCXIASZM4pkAeFsp5j2U5ZGitspAKCquKqPcKjngSqFrTzvLolNePLnZQtK0t8rdtuUrsuqDJgKB3Uqao5V6ruEWNRsq3lIbt+KoyVq1x+H3JKzGvHKoXoT3xsqr6yO4rjhZ1WtMxxymlZM8qiula9q5nhq6jw/4ac+Xv0A1zdug6qLwtgbXua6oRqZgn47LrMcuA2nkbo3b1jjT0XUo6o8jJlc2c5iFhTDobqBz39Pms+pSg6aK+5+87qu4hS1Y4yceoks7xzeJWxb4g46EAd1g+0AQ1r6OVP4l7N35U6o7SjjgaIlU7zxOBsVwz75zjARMoudpK0Ub9HOlfWdF/1NJkk5eUdPFw/wB1ryOuwVCwsqYZHvP56ADvytzw/h3tH6RkB8x/RaqCKeqM66unO90RG+//AAsWveOzQd9fpqur8U4myDSojK1pj1IXKUWvNYP/AJILjA3cCAPkVnkiqCNss1MUq0csGZAJB222Ku4biYqOJZ7Wm8+8abiAT1y7FUaVg65q5GuhoOrtYA52Wzbtyu9hajyt9+o4ST6chYQjJ3TKyaoq4s8xle51bY5XtDXD1LYWZ9xeTIoNYP63kfmV2mG+Eq1VxeKbtf43mPz2+q6iy+z2noa1ST0br/qd+y2UaOfY8qZQdIDX028/hh7jPXgBXaGD3FeGzc1ewD8v1kL2mx8M2tL3aIPd3mP10WzTpgCAIHZOkTbPGLX7Ob5+k+yaBADqh0HzJWnb/ZC461bhp9Gl35wvWGtSKdiPOB9k1rEGo8/5Wx8kqv2dikPwHO+FR9M/6TC9EKYtRYzy2pY3tDQG7A6+3qEfCSQlaYzfl2RterPAcKT/AJkskD1Xp7kIS4BgWjcTgF77Z2kwQ6f9EBXbSrdk/iMpNE6w50kdQBP1WmkEAO0IsqdgUgagDw77wIVK8vAAVQqXMDdDasLzmdoOAuJn0CRdwy2kydyt19MNGg3ELKZVDdla++hw1/vuiKCSICyVDcVWN97c7Dk/BDfYqB5GwXHpwOpWQ15aH1XauAkT1OjZ7SQVahZjk8hQ4gcSxMTlAiOOipi50lZuYk6anqpmUyfLOp5VuH0cyzS/kwyC/rCkDHFzabBJkE9109Lw4fYCoXsHRgPmKe0t2Ug6oR5tAI40WkIfZy5cjkS27RT0kSG7g8nf5D81m32IZnb6DTedeSq17eEEhupP0ndZ5pv6FaN2Qk0W33KgfdcyqzqbiCeijZT031RqMtVKpySJnbsO6rZhIBMq3k8sTp9Z9FSLDyIVa0LYTHZf74Vm2qkneO/98qluVcogN15VJEdNmhSdkLmnXorWH+IBSpPY2QRP+Ynnss6zvSRlaJJ2Ullg9V74LYnrv8kpSSNIpsrOrF5+p+J/Var8Kc2iJ95xzFvMnYA9gugwTwbDg950Gv00mVs0sNa4vqxLabS6TzHuj4lYylsW2l6OVpUjSpeyYJfUiS3ck6ZV6Z4U8NMtqQzNDqphzidYPDR6Lk/s9psr3VSqWgtpaNJ2NQ9BzlH1IXptIg7GVXFwxl12JoUgCUJwkSEAjaUEp86YBl6AlCSkHIAeU6EFJADuQwiypIAAtTtaiAT5UAJgUoKEN6qVrEAfMjMPqvMkgdBunrOqU/e26hdNbYaSBJ17bIb7ByWkTuuM+gbSOa+/CJJVOpfVHnKzQHnn/ZBWsalN+Rw50O4jstSwptaSN+v7LWMElZw5fIlJ6rhALfK0NGrnESdZ69Cq2NE+SiJzO1Pfp+q2xSmoJ9Y/2/cFUK9t+I6oTLjoP6W7QO5/Va8MFBydGSaWXQcJvYEPbOkgE/HZdLhPhipceYjLT6nnsJUmKW1I1coAhoiR/EWqor5YZpJfoi/hVIGkH1HEgGAO3ABOms7dlnXVUvcWtEA+kADv01RV65yho2Gm/bQBvVUrOsZdm3nUfolOVIzxY3J2w6eHx6qzQoRurNuCdhKtCyfvlPyXLbZ2pL5K1rgjKrveLSekJXfghzZdTfJ6H91cpU3AzB09QtG0xRwJbUJb08u451WkckkjKWBS6mcDiGGVWmMp03HP+6FtKo5pGWdNBGo6r0NuDCsS91R0H+FsAfE7rJ8TWVO0pl8v02E88BbLK6MnijdWcla4FUJlxazudfoP3Vj/APKYD+JV06QRPxWLc+IaztiG/wCFon4k6rMqX9U7vcfijaTFrFHf2FMvIp0GgDkgbLv8AwJtNuup5J3Xh+D1aubN7Wo1g1JD3Cewgr27wDfPrWzXPcSZcATuWh3lJPOkarNp30qTuNr0bF6whmQfxbnoFi46Kj2Cwth+JWg1D/DTpjlx4XSXcAQ3zPMBo7/sFZwfC20QT71R+r3/AMx6dgOAqRztmNg/hupbt9nSrZA0yPLmDp0c4zADjEwuiosqhwl4LY1OgM6bDLGuvPwU5QVq4YC5xgBJRS6W8kpUiWqXcR8VUfUuB7rKR9XuH/ypaV21zQ4Hynrp+akkp8JVr2h6T3RDhB6AyPnCRQkpAqkQwGufnIMZI00Mz6ypi5ROJnQaIwEIGECjBQtCMBMQSQCfKiaEAC1EAmhSMCAHDVMGoGtUoCAPHqVPKFLE6JrK+aTlcIPfZS3DA0yNiuXlcPdt3TMLH7MOYdII1B5XO2VHKC4thoGn9TuF12IPzeXckfRcuL9utMjQEj5HdOD+DHNBWmaYoDJn2JAkmdOqoUG0WvHtHSJ4H77q3QvKbWZHnMw6enYrLvrFpaX0nZm7wRqBz6rW/ohOK9ndWWKUzSc1padIHC4m4vsj8tRkdQY1HY/qufdcEatcR0IP7Ibm+e9mVxkgyCd+4lNN/JzSxJW4s6q3tQ0+1Y9rmHkiXa7A9FlyBUeAZGaR8dVk4Vib2yATroR1HotR109ozFjYMfwtH6JyVjjlpdNi0uGtLYkn5Lo6LidhK4i3xhuzqbddjqI+RXT4Vi9PLAMTw4yNP5Tus3jaH+VM3X0DoXkuA6k6HsAmr2zCIc0EnYD9+FNh9YO1Mxzz/wAKy+uc+jYGkErOmVsmS4DZBrYyxrtMo/E+AsuKLqTxuNOo6EK9hlVo1O61zVa5usFXEyk+2fNl7YPtHVKTqZzHQP3aepHRYtvR1gsc49v2X0XjFhQqauDdOwWfZ4PRBmBp0CvYVquo4Lw74QdVyvuBlbuKe2n9S9KtnNpBtOm3fRrG7mOnQd1Ff3DKYBOpOjWDcngKfwpLn1X1AM/lH+Ea+UdvzVX9kvZr+kbOH2paMzyC87kbD+lvbvytCVCSmzoMhqdfOTpAG0g690F9b+0blmNZUkopSrlMpSp2jjsXw64d5DnLRwJI9QtrB8FbTYM2ZziAZLnCOwiDC2AEbQFMcSTs2n5U5R19EbWuHMjvv8+U4qcbHupgE7mrSjnsjaOqla1AGD0UjEITDY1EQlKUpiEnDkkkAOEbVHClphAEzEaZrU6APEDB7j6qVtZ0BpMxt1TNptM8HsoXkgSuBOj6GrBqvyB9R+mh+AA2XmrL85iTrJJ17ldj4sv/AMIMG7tPhyuLfarbHRzeRFy4atPEKbhGgKK3uix0zvzqf1XPVaJCntKtTYCR0K0OWpei9iloRNWkfKdXMPHdo4CyXXM8ELfoXD2jRh+iyr6pTn/tOaTuNIPp0VKVkSxyj1FO3vsjpj0K1LjxFUqMDHEQDOgA+qzaNlmOggK/QwidEOSCGKcik+pyClb4g9hBHC3qfhkHqqd54dc3USQhSRT8aZewzxG5pBzHv1XV2fi7+cBwOx1BH1XmotiJjSPmrdlYVXHRxCLRCxSPU7XxPT084+MrUb4pp5ffbr3XmFDB6/8AMPkrjMFqxGc69lDo3j4837O0vMbtd3vd8DAWa/xa534drTj+p36BcZXw2qxwNXMQZyl2sgEgx6ELZsGxEKHJI2h4l9fTp8Hpkn2tRxfUO5Ow7NHAXXeHmxnPWB8pXJYYwuIAB146rubGhkYG88+qqDtmfl6wjqvkugpSgBSDlqecSAolE0qRoQAUqZqja1SBMCRoRQhanJTEIhJMSmlAiQImqMKRoQA8IsqJjVIGIAZjVI1qQapAEAJOkkgDxh1PTRV6jdCSrpCycYuMrXAbkLz0e8mcPjt0X1hro0QP1KBRX7YePijLtFsvQq67IKzJIC2sNtB0WMx/mC6SwfoEpNlY4L2aVrat5CWL+HadWnIEOGxCs2gWzQbAhEWXOCZ5jb0C0lrhq0wVr4ewTKt+KbDK4VGjse46rMtKmqVjjA6SjB0CvULA1JECOpWVZVe66GxudITTKkqRw3iPDfZuECJ39RqjwoABdPi2DursqEe9TGZvc8j5A/RcjaVYKbtGMNXJpHT25C1sOs8wJJjeO5WDYVpK6Gzr6EfJCZs1SNexw+lXoGlVYCA4kdRIGoPBmVQZ4Ka12lTy8AjX89VtYM2GT1KvVH8LWMU49PIyZpwySUGVsPw6nSHlEnqf06K61RNUgVpUc0pOTthhGGoGqUIJHYFK1RtKkYgRK1GEIajAQA5TJ4RBioAITgKSEoQIQRtTQpGMQIkYpAmaxGEAIBOEk6AEkkkgDxW7uAxuq5+4JfLj8FNjV3NXINhE+pU3sgWfBcMVw+hhGlZxmNMIc2EDKbyFfxhvmb6qag0QrTE4XJmFWouBBWxY14hFcW8g+hPyWdbkol6HjWrOxsquy3KbiRquOw+uQtqhfuUxdG+jfov4nb5mQVmYdgFOoIBLHj4hw9OCtn7yCAmo0srg5qrlmWRS15xlNvhys06FpHqR+i0rHCqgPmgfGVr03SJ6qUBaLHE8x+Zl9MKiwNED++64jxD4Ye2o6rRbLHalo3aedOQu2apWqnFNUZY88oS2R5tZUng+6Z9F1mEWD3QSIHU/p1XQtaN4E+ikClYjon50pKkqCYA0QNkaAKQBao4WO0KYJqYUmVBIkQama1SNagB2hSsCZrVM1iACaEbQkxqIBNCEERSDU5CYAFGGpQpGBAhNYp2tTBSIEIJ0kkAJJJJACSSSQB8u/ec1RzjOrifroulsnyADyEklxI+nS4c9jbNR6pWzkkkC+SyRGoWNWbleR11CdJV8Gb4y5b1Feo1gkkszoizVs7gBbdGqxw0KSSdimi/Zvjy/JXRskkt8b4eJ5UVGfBwiBSSWhzFhikhJJMCVrVI1qdJAErApWhJJAh8qkY1OkgROxikhJJMQQCINTpIAeE26dJMBM9PmpWNSSQJksIgkkgQ6SSSAEkkkgBJJJIA//9k="/>
          <p:cNvSpPr>
            <a:spLocks noChangeAspect="1" noChangeArrowheads="1"/>
          </p:cNvSpPr>
          <p:nvPr/>
        </p:nvSpPr>
        <p:spPr bwMode="auto">
          <a:xfrm>
            <a:off x="116681" y="748903"/>
            <a:ext cx="5227829" cy="52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/>
          <a:srcRect l="60554" t="33834" r="24936" b="42020"/>
          <a:stretch/>
        </p:blipFill>
        <p:spPr>
          <a:xfrm>
            <a:off x="5451521" y="1280221"/>
            <a:ext cx="3476043" cy="21776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/>
          <a:srcRect l="60554" t="65078" r="24936" b="12314"/>
          <a:stretch/>
        </p:blipFill>
        <p:spPr>
          <a:xfrm>
            <a:off x="5451521" y="3764916"/>
            <a:ext cx="3476043" cy="203893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396041" y="5807473"/>
            <a:ext cx="1575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foto: M. </a:t>
            </a:r>
            <a:r>
              <a:rPr lang="cs-CZ" sz="1600" dirty="0" err="1"/>
              <a:t>Palíková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064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Cíle disertační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9970"/>
            <a:ext cx="7886700" cy="3263504"/>
          </a:xfrm>
        </p:spPr>
        <p:txBody>
          <a:bodyPr>
            <a:normAutofit/>
          </a:bodyPr>
          <a:lstStyle/>
          <a:p>
            <a:r>
              <a:rPr lang="cs-CZ" sz="2600" dirty="0" smtClean="0"/>
              <a:t>zhodnocení výskytu bezobratlých ve vybraných intenzivních systémech chovu ryb</a:t>
            </a:r>
          </a:p>
          <a:p>
            <a:r>
              <a:rPr lang="cs-CZ" sz="2600" dirty="0" smtClean="0"/>
              <a:t>zhodnocení vlivu těchto bezobratlých na zdravotní stav ryb a funkčnost systémů</a:t>
            </a:r>
          </a:p>
          <a:p>
            <a:r>
              <a:rPr lang="cs-CZ" sz="2600" dirty="0" smtClean="0"/>
              <a:t>vytvoření metodiky pro eliminaci vodních bezobratlých v rybochovných zařízeních</a:t>
            </a:r>
          </a:p>
          <a:p>
            <a:r>
              <a:rPr lang="cs-CZ" sz="2600" dirty="0" smtClean="0"/>
              <a:t>ověření metodiky přímo v praxi v rybochovném zařízení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5717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Metodika disertační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530" y="1950572"/>
            <a:ext cx="8358939" cy="3263504"/>
          </a:xfrm>
        </p:spPr>
        <p:txBody>
          <a:bodyPr>
            <a:normAutofit/>
          </a:bodyPr>
          <a:lstStyle/>
          <a:p>
            <a:r>
              <a:rPr lang="cs-CZ" sz="2600" dirty="0" smtClean="0"/>
              <a:t>v měsíčních intervalech odběr bezobratlých ve vybraných systémech chovu ryb</a:t>
            </a:r>
          </a:p>
          <a:p>
            <a:r>
              <a:rPr lang="cs-CZ" sz="2600" dirty="0" smtClean="0"/>
              <a:t>odběr pomocí ruční </a:t>
            </a:r>
            <a:r>
              <a:rPr lang="cs-CZ" sz="2600" dirty="0" err="1" smtClean="0"/>
              <a:t>bentosové</a:t>
            </a:r>
            <a:r>
              <a:rPr lang="cs-CZ" sz="2600" dirty="0" smtClean="0"/>
              <a:t> sítě o rozměrech 25 x 25 cm s velikostí ok 0,5 mm</a:t>
            </a:r>
          </a:p>
          <a:p>
            <a:r>
              <a:rPr lang="cs-CZ" sz="2600" dirty="0" smtClean="0"/>
              <a:t>fixace vzorků 4% formaldehydem</a:t>
            </a:r>
          </a:p>
          <a:p>
            <a:r>
              <a:rPr lang="cs-CZ" sz="2600" dirty="0" smtClean="0"/>
              <a:t>stanovení abundance, taxonomického složení a diverzity společenstva vodních bezobratlých v těchto systémech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8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495</Words>
  <Application>Microsoft Office PowerPoint</Application>
  <PresentationFormat>Předvádění na obrazovce (4:3)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TriviaSeznam</vt:lpstr>
      <vt:lpstr>Motiv Office</vt:lpstr>
      <vt:lpstr>Vliv a význam bezobratlých v systémech intenzivního chovu ryb</vt:lpstr>
      <vt:lpstr>Intenzivní systémy chovu ryb</vt:lpstr>
      <vt:lpstr>Intenzivní systémy chovu ryb</vt:lpstr>
      <vt:lpstr>Bezobratlí v intenzivních systémech chovu</vt:lpstr>
      <vt:lpstr>Nežádoucí bezobratlí v intenzivních systémech chovu ryb</vt:lpstr>
      <vt:lpstr>Nežádoucí bezobratlí v intenzivních systémech chovu ryb</vt:lpstr>
      <vt:lpstr>Rybomorky (Myxozoa)</vt:lpstr>
      <vt:lpstr>Cíle disertační práce</vt:lpstr>
      <vt:lpstr>Metodika disertační práce</vt:lpstr>
      <vt:lpstr>Metodika disertační práce</vt:lpstr>
      <vt:lpstr>Stav rozpracování</vt:lpstr>
      <vt:lpstr>Děkuji za pozornost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bezobratlých v systémech intenzivního chovu ryb</dc:title>
  <dc:creator>marf</dc:creator>
  <cp:lastModifiedBy>marf</cp:lastModifiedBy>
  <cp:revision>37</cp:revision>
  <cp:lastPrinted>2016-04-28T08:58:40Z</cp:lastPrinted>
  <dcterms:created xsi:type="dcterms:W3CDTF">2016-04-22T08:52:09Z</dcterms:created>
  <dcterms:modified xsi:type="dcterms:W3CDTF">2016-05-02T07:26:22Z</dcterms:modified>
</cp:coreProperties>
</file>